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3"/>
  </p:notesMasterIdLst>
  <p:sldIdLst>
    <p:sldId id="256" r:id="rId2"/>
    <p:sldId id="257" r:id="rId3"/>
    <p:sldId id="260" r:id="rId4"/>
    <p:sldId id="258" r:id="rId5"/>
    <p:sldId id="33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68" r:id="rId14"/>
    <p:sldId id="274" r:id="rId15"/>
    <p:sldId id="306" r:id="rId16"/>
    <p:sldId id="321" r:id="rId17"/>
    <p:sldId id="322" r:id="rId18"/>
    <p:sldId id="323" r:id="rId19"/>
    <p:sldId id="324" r:id="rId20"/>
    <p:sldId id="325" r:id="rId21"/>
    <p:sldId id="286" r:id="rId22"/>
    <p:sldId id="280" r:id="rId23"/>
    <p:sldId id="283" r:id="rId24"/>
    <p:sldId id="282" r:id="rId25"/>
    <p:sldId id="326" r:id="rId26"/>
    <p:sldId id="327" r:id="rId27"/>
    <p:sldId id="328" r:id="rId28"/>
    <p:sldId id="332" r:id="rId29"/>
    <p:sldId id="285" r:id="rId30"/>
    <p:sldId id="275" r:id="rId31"/>
    <p:sldId id="317" r:id="rId32"/>
    <p:sldId id="318" r:id="rId33"/>
    <p:sldId id="319" r:id="rId34"/>
    <p:sldId id="320" r:id="rId35"/>
    <p:sldId id="288" r:id="rId36"/>
    <p:sldId id="289" r:id="rId37"/>
    <p:sldId id="301" r:id="rId38"/>
    <p:sldId id="290" r:id="rId39"/>
    <p:sldId id="291" r:id="rId40"/>
    <p:sldId id="300" r:id="rId41"/>
    <p:sldId id="299" r:id="rId42"/>
    <p:sldId id="335" r:id="rId43"/>
    <p:sldId id="308" r:id="rId44"/>
    <p:sldId id="309" r:id="rId45"/>
    <p:sldId id="336" r:id="rId46"/>
    <p:sldId id="337" r:id="rId47"/>
    <p:sldId id="292" r:id="rId48"/>
    <p:sldId id="293" r:id="rId49"/>
    <p:sldId id="329" r:id="rId50"/>
    <p:sldId id="330" r:id="rId51"/>
    <p:sldId id="314" r:id="rId52"/>
    <p:sldId id="331" r:id="rId53"/>
    <p:sldId id="294" r:id="rId54"/>
    <p:sldId id="295" r:id="rId55"/>
    <p:sldId id="297" r:id="rId56"/>
    <p:sldId id="334" r:id="rId57"/>
    <p:sldId id="296" r:id="rId58"/>
    <p:sldId id="272" r:id="rId59"/>
    <p:sldId id="269" r:id="rId60"/>
    <p:sldId id="270" r:id="rId61"/>
    <p:sldId id="316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>
        <p:scale>
          <a:sx n="86" d="100"/>
          <a:sy n="86" d="100"/>
        </p:scale>
        <p:origin x="48" y="-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14-4643-9B1E-4E8F5CFBB31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4-4643-9B1E-4E8F5CFBB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FC-4807-9CF4-46C6D6A804F0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24363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FC-4807-9CF4-46C6D6A80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14-462E-BA29-6EC909F7E02A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14-462E-BA29-6EC909F7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Mention</a:t>
            </a:r>
            <a:r>
              <a:rPr lang="es-ES" dirty="0"/>
              <a:t> </a:t>
            </a:r>
            <a:r>
              <a:rPr lang="es-ES" dirty="0" err="1"/>
              <a:t>Toggl</a:t>
            </a:r>
            <a:r>
              <a:rPr lang="es-ES" dirty="0"/>
              <a:t>, </a:t>
            </a: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ALM </a:t>
            </a:r>
            <a:r>
              <a:rPr lang="es-ES" dirty="0" err="1"/>
              <a:t>itself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15/03/2019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15/03/2019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15/03/2019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404040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55.svg"/><Relationship Id="rId4" Type="http://schemas.openxmlformats.org/officeDocument/2006/relationships/image" Target="../media/image50.sv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5.svg"/><Relationship Id="rId7" Type="http://schemas.openxmlformats.org/officeDocument/2006/relationships/image" Target="../media/image99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81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106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13" Type="http://schemas.openxmlformats.org/officeDocument/2006/relationships/image" Target="../media/image115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11.png"/><Relationship Id="rId12" Type="http://schemas.openxmlformats.org/officeDocument/2006/relationships/image" Target="../media/image81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svg"/><Relationship Id="rId11" Type="http://schemas.openxmlformats.org/officeDocument/2006/relationships/image" Target="../media/image80.png"/><Relationship Id="rId5" Type="http://schemas.openxmlformats.org/officeDocument/2006/relationships/image" Target="../media/image109.png"/><Relationship Id="rId15" Type="http://schemas.openxmlformats.org/officeDocument/2006/relationships/image" Target="../media/image92.png"/><Relationship Id="rId10" Type="http://schemas.openxmlformats.org/officeDocument/2006/relationships/image" Target="../media/image114.svg"/><Relationship Id="rId4" Type="http://schemas.openxmlformats.org/officeDocument/2006/relationships/image" Target="../media/image5.svg"/><Relationship Id="rId9" Type="http://schemas.openxmlformats.org/officeDocument/2006/relationships/image" Target="../media/image113.png"/><Relationship Id="rId14" Type="http://schemas.openxmlformats.org/officeDocument/2006/relationships/image" Target="../media/image116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A24BC0-97A3-4B1F-8AB7-0A4F64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50" b="97917" l="4184" r="96653">
                        <a14:foregroundMark x1="49791" y1="20417" x2="40586" y2="19167"/>
                        <a14:foregroundMark x1="46025" y1="16250" x2="46025" y2="16250"/>
                        <a14:foregroundMark x1="2092" y1="87083" x2="37238" y2="69167"/>
                        <a14:foregroundMark x1="37238" y1="69167" x2="62762" y2="70417"/>
                        <a14:foregroundMark x1="62762" y1="70417" x2="81172" y2="78333"/>
                        <a14:foregroundMark x1="81172" y1="78333" x2="92050" y2="96250"/>
                        <a14:foregroundMark x1="92050" y1="96250" x2="92469" y2="98333"/>
                        <a14:foregroundMark x1="97071" y1="95000" x2="97071" y2="95000"/>
                        <a14:foregroundMark x1="11715" y1="77500" x2="4184" y2="9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2823" r="6666" b="209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2322D4-FCA0-47E9-A188-827227ABA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7" b="99063" l="9996" r="96029">
                        <a14:foregroundMark x1="52477" y1="8077" x2="52477" y2="8077"/>
                        <a14:foregroundMark x1="37439" y1="72825" x2="19500" y2="85765"/>
                        <a14:foregroundMark x1="19500" y1="85765" x2="14636" y2="99063"/>
                        <a14:foregroundMark x1="22222" y1="93797" x2="40428" y2="81705"/>
                        <a14:foregroundMark x1="40428" y1="81705" x2="62026" y2="78536"/>
                        <a14:foregroundMark x1="62026" y1="78536" x2="84516" y2="83266"/>
                        <a14:foregroundMark x1="84516" y1="83266" x2="87104" y2="77555"/>
                        <a14:foregroundMark x1="91388" y1="80634" x2="96029" y2="97323"/>
                        <a14:foregroundMark x1="21910" y1="78135" x2="21910" y2="78135"/>
                        <a14:foregroundMark x1="22222" y1="76439" x2="22222" y2="76439"/>
                        <a14:foregroundMark x1="73762" y1="53860" x2="79964" y2="64971"/>
                        <a14:backgroundMark x1="21309" y1="58679" x2="19456" y2="74029"/>
                        <a14:backgroundMark x1="21374" y1="58144" x2="21309" y2="58679"/>
                        <a14:backgroundMark x1="21552" y1="76439" x2="21464" y2="77555"/>
                        <a14:backgroundMark x1="21636" y1="75368" x2="21552" y2="76439"/>
                        <a14:backgroundMark x1="22952" y1="58679" x2="21636" y2="75368"/>
                        <a14:backgroundMark x1="23873" y1="46988" x2="22952" y2="58679"/>
                        <a14:backgroundMark x1="77376" y1="50022" x2="82508" y2="63454"/>
                        <a14:backgroundMark x1="77108" y1="52878" x2="80723" y2="61758"/>
                        <a14:backgroundMark x1="20839" y1="73851" x2="19634" y2="78224"/>
                        <a14:backgroundMark x1="22579" y1="58501" x2="22579" y2="58501"/>
                        <a14:backgroundMark x1="21151" y1="56894" x2="21241" y2="60910"/>
                        <a14:backgroundMark x1="75190" y1="51183" x2="76350" y2="50245"/>
                        <a14:backgroundMark x1="74699" y1="48059" x2="74431" y2="51183"/>
                        <a14:backgroundMark x1="73940" y1="47479" x2="75100" y2="5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7" y="1831225"/>
            <a:ext cx="2277005" cy="22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No </a:t>
            </a:r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Listing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listadobusqueda">
            <a:hlinkClick r:id="" action="ppaction://media"/>
            <a:extLst>
              <a:ext uri="{FF2B5EF4-FFF2-40B4-BE49-F238E27FC236}">
                <a16:creationId xmlns:a16="http://schemas.microsoft.com/office/drawing/2014/main" id="{4C313CE8-E054-40F8-9B42-5EE24F036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Free capsules</a:t>
            </a:r>
          </a:p>
        </p:txBody>
      </p:sp>
      <p:pic>
        <p:nvPicPr>
          <p:cNvPr id="3" name="free capsule">
            <a:hlinkClick r:id="" action="ppaction://media"/>
            <a:extLst>
              <a:ext uri="{FF2B5EF4-FFF2-40B4-BE49-F238E27FC236}">
                <a16:creationId xmlns:a16="http://schemas.microsoft.com/office/drawing/2014/main" id="{A36D2224-6368-4F4D-B5AB-68D92A32B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Premium capsules</a:t>
            </a:r>
          </a:p>
        </p:txBody>
      </p:sp>
      <p:pic>
        <p:nvPicPr>
          <p:cNvPr id="2" name="premium capsule">
            <a:hlinkClick r:id="" action="ppaction://media"/>
            <a:extLst>
              <a:ext uri="{FF2B5EF4-FFF2-40B4-BE49-F238E27FC236}">
                <a16:creationId xmlns:a16="http://schemas.microsoft.com/office/drawing/2014/main" id="{DFE2DED7-D4AE-4860-AD8D-95F698A9D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Modular capsules</a:t>
            </a:r>
          </a:p>
        </p:txBody>
      </p:sp>
      <p:pic>
        <p:nvPicPr>
          <p:cNvPr id="3" name="modular capsule">
            <a:hlinkClick r:id="" action="ppaction://media"/>
            <a:extLst>
              <a:ext uri="{FF2B5EF4-FFF2-40B4-BE49-F238E27FC236}">
                <a16:creationId xmlns:a16="http://schemas.microsoft.com/office/drawing/2014/main" id="{B3F5841C-4206-4B28-92E1-EE17AF9D9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Refresh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DB015D8E-E397-477C-BC18-148979F6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/>
              <a:t>Technologies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Delete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2BD30824-A49B-47C8-994A-503167E7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666514" cy="6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SUPPORTING TOOLS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479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7187" y="1989141"/>
            <a:ext cx="1843025" cy="21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27899-FFFE-4724-8F50-126F35F3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2" y="4371458"/>
            <a:ext cx="2019977" cy="20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0CC89-3D94-4D7F-AA63-433E17F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2" y="1809404"/>
            <a:ext cx="6168496" cy="50155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756F94-1512-42CA-AE9B-41D4A8280BC9}"/>
              </a:ext>
            </a:extLst>
          </p:cNvPr>
          <p:cNvSpPr txBox="1"/>
          <p:nvPr/>
        </p:nvSpPr>
        <p:spPr>
          <a:xfrm>
            <a:off x="1618209" y="2008832"/>
            <a:ext cx="1895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360BC9-CEAE-4506-B305-2A03C6A0165C}"/>
              </a:ext>
            </a:extLst>
          </p:cNvPr>
          <p:cNvSpPr txBox="1"/>
          <p:nvPr/>
        </p:nvSpPr>
        <p:spPr>
          <a:xfrm>
            <a:off x="180107" y="3639589"/>
            <a:ext cx="346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Development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BA6BE1-0E28-4E4B-8743-8C8908F894F7}"/>
              </a:ext>
            </a:extLst>
          </p:cNvPr>
          <p:cNvSpPr txBox="1"/>
          <p:nvPr/>
        </p:nvSpPr>
        <p:spPr>
          <a:xfrm>
            <a:off x="1360515" y="5469774"/>
            <a:ext cx="228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Features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B3275CEE-D7EA-44EC-A0E4-C51A3746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011" y="1589375"/>
            <a:ext cx="1612669" cy="16126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410B5-066A-499B-85EE-79FE8FA981DC}"/>
              </a:ext>
            </a:extLst>
          </p:cNvPr>
          <p:cNvSpPr txBox="1"/>
          <p:nvPr/>
        </p:nvSpPr>
        <p:spPr>
          <a:xfrm>
            <a:off x="9308174" y="2870148"/>
            <a:ext cx="249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Release</a:t>
            </a:r>
            <a:r>
              <a:rPr lang="es-ES" sz="4400" dirty="0">
                <a:solidFill>
                  <a:srgbClr val="40404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5053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35E8A-CF7C-4C57-9E77-91AB55C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HOSTING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A44B9-F941-49D7-A363-985887D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61FE875-93FD-443A-AE67-0125C4E9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42" y="2208172"/>
            <a:ext cx="5524500" cy="2076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0983A-5AF9-420F-B441-A8D7C30C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3" y="1120447"/>
            <a:ext cx="4243345" cy="4251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A6F024-7051-4832-8F12-591DD25F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5" y="5042036"/>
            <a:ext cx="6053213" cy="1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7AC8BCB9-98D1-40BA-A3C0-D74E21F7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8727" y="1782807"/>
            <a:ext cx="1974546" cy="1974546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BAF72F93-20F3-4593-915A-EFBA5BC90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174" y="1698689"/>
            <a:ext cx="1974546" cy="1974546"/>
          </a:xfrm>
          <a:prstGeom prst="rect">
            <a:avLst/>
          </a:prstGeom>
        </p:spPr>
      </p:pic>
      <p:pic>
        <p:nvPicPr>
          <p:cNvPr id="10" name="Gráfico 9" descr="Puzzle">
            <a:extLst>
              <a:ext uri="{FF2B5EF4-FFF2-40B4-BE49-F238E27FC236}">
                <a16:creationId xmlns:a16="http://schemas.microsoft.com/office/drawing/2014/main" id="{1B43ADBC-66FB-4DB5-93FF-BA4D8AAC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80" y="1831297"/>
            <a:ext cx="1974546" cy="1974546"/>
          </a:xfrm>
          <a:prstGeom prst="rect">
            <a:avLst/>
          </a:prstGeom>
        </p:spPr>
      </p:pic>
      <p:pic>
        <p:nvPicPr>
          <p:cNvPr id="12" name="Gráfico 11" descr="Señal de pulgar hacia arriba ">
            <a:extLst>
              <a:ext uri="{FF2B5EF4-FFF2-40B4-BE49-F238E27FC236}">
                <a16:creationId xmlns:a16="http://schemas.microsoft.com/office/drawing/2014/main" id="{2A060ADA-C80A-4CDB-B7B1-F6B1470C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273" y="4041351"/>
            <a:ext cx="1974546" cy="19745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BE91D7-E79E-4950-89F5-189471D979BE}"/>
              </a:ext>
            </a:extLst>
          </p:cNvPr>
          <p:cNvSpPr txBox="1"/>
          <p:nvPr/>
        </p:nvSpPr>
        <p:spPr>
          <a:xfrm>
            <a:off x="3173198" y="3597463"/>
            <a:ext cx="1834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731649" y="3484281"/>
            <a:ext cx="280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B8034D-3C4C-4973-8890-3E93783C7365}"/>
              </a:ext>
            </a:extLst>
          </p:cNvPr>
          <p:cNvSpPr txBox="1"/>
          <p:nvPr/>
        </p:nvSpPr>
        <p:spPr>
          <a:xfrm>
            <a:off x="4673436" y="3484281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8406308" y="348428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2839388" y="5665946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D3689-3705-4BF8-97CE-0BD8E624DFA4}"/>
              </a:ext>
            </a:extLst>
          </p:cNvPr>
          <p:cNvSpPr txBox="1"/>
          <p:nvPr/>
        </p:nvSpPr>
        <p:spPr>
          <a:xfrm>
            <a:off x="6534997" y="5665946"/>
            <a:ext cx="3071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Acceptance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62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2970881" y="3402909"/>
            <a:ext cx="6250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r>
              <a:rPr lang="es-ES" sz="4800" dirty="0">
                <a:solidFill>
                  <a:srgbClr val="404040"/>
                </a:solidFill>
              </a:rPr>
              <a:t> &amp; </a:t>
            </a:r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6932568" y="590969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1857154" y="5909691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393CEDE-468E-4AAA-BC81-84CC7A4B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133" y="4474903"/>
            <a:ext cx="4239147" cy="14347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6E20F7-CC87-4C13-B1DA-16F132059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09" y="4333563"/>
            <a:ext cx="2010042" cy="172863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267D27B-C9BA-4772-AF16-B23CBA73C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41" y="1828969"/>
            <a:ext cx="3857078" cy="1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20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369" y="4165969"/>
            <a:ext cx="2405428" cy="2405428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4481" y="4713018"/>
            <a:ext cx="1648002" cy="1648002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8653" y="1860256"/>
            <a:ext cx="1568744" cy="1568744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138901" y="2098467"/>
            <a:ext cx="1775264" cy="17752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329037D-CA6C-410C-B66F-12F36181FF28}"/>
              </a:ext>
            </a:extLst>
          </p:cNvPr>
          <p:cNvSpPr txBox="1"/>
          <p:nvPr/>
        </p:nvSpPr>
        <p:spPr>
          <a:xfrm>
            <a:off x="979517" y="24057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Deadman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switch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>
                <a:solidFill>
                  <a:srgbClr val="404040"/>
                </a:solidFill>
              </a:rPr>
              <a:t>and </a:t>
            </a:r>
            <a:r>
              <a:rPr lang="es-ES" sz="4400" dirty="0" err="1">
                <a:solidFill>
                  <a:srgbClr val="404040"/>
                </a:solidFill>
              </a:rPr>
              <a:t>customization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2B4804-B6BF-44B9-B918-0728830F9508}"/>
              </a:ext>
            </a:extLst>
          </p:cNvPr>
          <p:cNvSpPr txBox="1"/>
          <p:nvPr/>
        </p:nvSpPr>
        <p:spPr>
          <a:xfrm>
            <a:off x="6126480" y="2405708"/>
            <a:ext cx="30124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New </a:t>
            </a:r>
            <a:r>
              <a:rPr lang="es-ES" sz="4400" dirty="0" err="1">
                <a:solidFill>
                  <a:srgbClr val="404040"/>
                </a:solidFill>
              </a:rPr>
              <a:t>to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the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 err="1">
                <a:solidFill>
                  <a:srgbClr val="404040"/>
                </a:solidFill>
              </a:rPr>
              <a:t>market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27B8D61-5DB8-4DF7-8067-780E1D9A8897}"/>
              </a:ext>
            </a:extLst>
          </p:cNvPr>
          <p:cNvSpPr txBox="1"/>
          <p:nvPr/>
        </p:nvSpPr>
        <p:spPr>
          <a:xfrm>
            <a:off x="979517" y="4787867"/>
            <a:ext cx="2795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Insurance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companies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325C46-C492-4849-9E9F-B168BD7B7BD2}"/>
              </a:ext>
            </a:extLst>
          </p:cNvPr>
          <p:cNvSpPr txBox="1"/>
          <p:nvPr/>
        </p:nvSpPr>
        <p:spPr>
          <a:xfrm>
            <a:off x="6126480" y="47872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Competitors</a:t>
            </a:r>
            <a:r>
              <a:rPr lang="es-ES" sz="4400" dirty="0">
                <a:solidFill>
                  <a:srgbClr val="404040"/>
                </a:solidFill>
              </a:rPr>
              <a:t> and </a:t>
            </a:r>
            <a:r>
              <a:rPr lang="es-ES" sz="4400" dirty="0" err="1">
                <a:solidFill>
                  <a:srgbClr val="404040"/>
                </a:solidFill>
              </a:rPr>
              <a:t>lack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of</a:t>
            </a:r>
            <a:r>
              <a:rPr lang="es-ES" sz="4400" dirty="0">
                <a:solidFill>
                  <a:srgbClr val="404040"/>
                </a:solidFill>
              </a:rPr>
              <a:t> trust</a:t>
            </a:r>
          </a:p>
        </p:txBody>
      </p:sp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IDEA: TIME CAPSULE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D0B53-73D8-4AA2-A0CB-721FEE781DDA}"/>
              </a:ext>
            </a:extLst>
          </p:cNvPr>
          <p:cNvSpPr txBox="1"/>
          <p:nvPr/>
        </p:nvSpPr>
        <p:spPr>
          <a:xfrm>
            <a:off x="1112478" y="4925065"/>
            <a:ext cx="157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Write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FC8211-B212-4843-8958-29D3DFE28792}"/>
              </a:ext>
            </a:extLst>
          </p:cNvPr>
          <p:cNvSpPr txBox="1"/>
          <p:nvPr/>
        </p:nvSpPr>
        <p:spPr>
          <a:xfrm>
            <a:off x="3651371" y="492506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Schedule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03C5E-A599-4517-B445-384BB05489D2}"/>
              </a:ext>
            </a:extLst>
          </p:cNvPr>
          <p:cNvSpPr txBox="1"/>
          <p:nvPr/>
        </p:nvSpPr>
        <p:spPr>
          <a:xfrm>
            <a:off x="6607923" y="4925064"/>
            <a:ext cx="1354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Wait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297C5-814B-4CF5-8D0B-4778243010A4}"/>
              </a:ext>
            </a:extLst>
          </p:cNvPr>
          <p:cNvSpPr txBox="1"/>
          <p:nvPr/>
        </p:nvSpPr>
        <p:spPr>
          <a:xfrm>
            <a:off x="9166950" y="492506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Publish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3909"/>
              </p:ext>
            </p:extLst>
          </p:nvPr>
        </p:nvGraphicFramePr>
        <p:xfrm>
          <a:off x="163483" y="1737360"/>
          <a:ext cx="11865033" cy="4566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limit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52293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release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  <a:p>
                      <a:pPr algn="ctr"/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user-targeted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489597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489597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F33CC-7ABA-4352-90BA-84ACA20A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VIDEO CONVERSION RATES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393CA4-2223-467C-A1E4-32614CF4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7C8E7CB-8345-4525-A04C-9C9FB4F9A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7541"/>
              </p:ext>
            </p:extLst>
          </p:nvPr>
        </p:nvGraphicFramePr>
        <p:xfrm>
          <a:off x="3329709" y="1806633"/>
          <a:ext cx="5532582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91">
                  <a:extLst>
                    <a:ext uri="{9D8B030D-6E8A-4147-A177-3AD203B41FA5}">
                      <a16:colId xmlns:a16="http://schemas.microsoft.com/office/drawing/2014/main" val="3718015023"/>
                    </a:ext>
                  </a:extLst>
                </a:gridCol>
                <a:gridCol w="2766291">
                  <a:extLst>
                    <a:ext uri="{9D8B030D-6E8A-4147-A177-3AD203B41FA5}">
                      <a16:colId xmlns:a16="http://schemas.microsoft.com/office/drawing/2014/main" val="1398620576"/>
                    </a:ext>
                  </a:extLst>
                </a:gridCol>
              </a:tblGrid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1287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81298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53954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4021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26229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89250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7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79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44171"/>
              </p:ext>
            </p:extLst>
          </p:nvPr>
        </p:nvGraphicFramePr>
        <p:xfrm>
          <a:off x="193965" y="1885021"/>
          <a:ext cx="11804069" cy="420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901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4887884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363284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7025"/>
                  </a:ext>
                </a:extLst>
              </a:tr>
              <a:tr h="60517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/</a:t>
                      </a:r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/</a:t>
                      </a:r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basic</a:t>
                      </a:r>
                      <a:r>
                        <a:rPr lang="es-ES" sz="3200" dirty="0"/>
                        <a:t>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7611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004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28186"/>
              </p:ext>
            </p:extLst>
          </p:nvPr>
        </p:nvGraphicFramePr>
        <p:xfrm>
          <a:off x="951809" y="1592155"/>
          <a:ext cx="10288382" cy="480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650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3243499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188233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7058"/>
                  </a:ext>
                </a:extLst>
              </a:tr>
              <a:tr h="60517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7611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40843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741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4108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s-ES" sz="4400" dirty="0" err="1"/>
              <a:t>Realistic</a:t>
            </a:r>
            <a:r>
              <a:rPr lang="es-ES" sz="4400" dirty="0"/>
              <a:t>:  25218.33 – 26518.68 €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Optimistic</a:t>
            </a:r>
            <a:r>
              <a:rPr lang="es-ES" sz="4400" dirty="0"/>
              <a:t>: 24363.82 €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Pesimistic</a:t>
            </a:r>
            <a:r>
              <a:rPr lang="es-ES" sz="4400" dirty="0"/>
              <a:t>: 28501.39 €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/>
              <a:t>Project </a:t>
            </a:r>
            <a:r>
              <a:rPr lang="es-ES" sz="4400" dirty="0" err="1"/>
              <a:t>duration</a:t>
            </a:r>
            <a:r>
              <a:rPr lang="es-ES" sz="4400" dirty="0"/>
              <a:t>: 4 </a:t>
            </a:r>
            <a:r>
              <a:rPr lang="es-ES" sz="4400" dirty="0" err="1"/>
              <a:t>months</a:t>
            </a:r>
            <a:endParaRPr lang="es-E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69515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3% (734.51 €)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25218.33 €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76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IDEA: DEADMAN SWITCH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6359" y="2308263"/>
            <a:ext cx="3405352" cy="3405352"/>
          </a:xfrm>
          <a:prstGeom prst="rect">
            <a:avLst/>
          </a:prstGeom>
        </p:spPr>
      </p:pic>
      <p:pic>
        <p:nvPicPr>
          <p:cNvPr id="6" name="Gráfico 5" descr="Cara neutra sin relleno">
            <a:extLst>
              <a:ext uri="{FF2B5EF4-FFF2-40B4-BE49-F238E27FC236}">
                <a16:creationId xmlns:a16="http://schemas.microsoft.com/office/drawing/2014/main" id="{9E1499D4-8B2E-426E-8A87-BCE705D7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91" y="2308263"/>
            <a:ext cx="3405352" cy="340535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DE6E3B1-75B0-462A-A22F-00732C8FF87D}"/>
              </a:ext>
            </a:extLst>
          </p:cNvPr>
          <p:cNvSpPr/>
          <p:nvPr/>
        </p:nvSpPr>
        <p:spPr>
          <a:xfrm>
            <a:off x="1690234" y="3342731"/>
            <a:ext cx="1845465" cy="842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Cerrar">
            <a:extLst>
              <a:ext uri="{FF2B5EF4-FFF2-40B4-BE49-F238E27FC236}">
                <a16:creationId xmlns:a16="http://schemas.microsoft.com/office/drawing/2014/main" id="{E818A31D-006F-4231-87C7-DE9A79CD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4888" y="3270687"/>
            <a:ext cx="914400" cy="914400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580F46E4-B9B5-42B6-9D0D-9C97B70E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2200" y="3270687"/>
            <a:ext cx="914400" cy="914400"/>
          </a:xfrm>
          <a:prstGeom prst="rect">
            <a:avLst/>
          </a:prstGeom>
        </p:spPr>
      </p:pic>
      <p:sp>
        <p:nvSpPr>
          <p:cNvPr id="13" name="Diagrama de flujo: terminador 12">
            <a:extLst>
              <a:ext uri="{FF2B5EF4-FFF2-40B4-BE49-F238E27FC236}">
                <a16:creationId xmlns:a16="http://schemas.microsoft.com/office/drawing/2014/main" id="{C01FE305-02D9-4E14-B352-1205CCA7F7EB}"/>
              </a:ext>
            </a:extLst>
          </p:cNvPr>
          <p:cNvSpPr/>
          <p:nvPr/>
        </p:nvSpPr>
        <p:spPr>
          <a:xfrm>
            <a:off x="4737538" y="3342731"/>
            <a:ext cx="2716924" cy="1250051"/>
          </a:xfrm>
          <a:prstGeom prst="flowChartTerminator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354C5F4-9057-431E-AC28-20400A482579}"/>
              </a:ext>
            </a:extLst>
          </p:cNvPr>
          <p:cNvSpPr/>
          <p:nvPr/>
        </p:nvSpPr>
        <p:spPr>
          <a:xfrm>
            <a:off x="6150004" y="3412867"/>
            <a:ext cx="1109778" cy="1109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D1FB64-97A6-4559-87BB-430E3F920704}"/>
              </a:ext>
            </a:extLst>
          </p:cNvPr>
          <p:cNvSpPr txBox="1"/>
          <p:nvPr/>
        </p:nvSpPr>
        <p:spPr>
          <a:xfrm>
            <a:off x="6247345" y="3583035"/>
            <a:ext cx="110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BD582C"/>
                </a:solidFill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2817068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222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7% (1734.87 €)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26518.68 €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528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4394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0% (0 €)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24363.82 €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52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24280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15% (3717.57 €)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28501.39 €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78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53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660027"/>
              </p:ext>
            </p:extLst>
          </p:nvPr>
        </p:nvGraphicFramePr>
        <p:xfrm>
          <a:off x="6214660" y="2737616"/>
          <a:ext cx="4423258" cy="3827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4937"/>
              </p:ext>
            </p:extLst>
          </p:nvPr>
        </p:nvGraphicFramePr>
        <p:xfrm>
          <a:off x="788121" y="2737616"/>
          <a:ext cx="4423258" cy="3827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55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837492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-</a:t>
            </a:r>
            <a:r>
              <a:rPr lang="es-ES" sz="3600" dirty="0">
                <a:solidFill>
                  <a:schemeClr val="accent2"/>
                </a:solidFill>
              </a:rPr>
              <a:t>4563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3B76B8-19F9-459B-B56A-7BBF62F2AC8B}"/>
              </a:ext>
            </a:extLst>
          </p:cNvPr>
          <p:cNvSpPr txBox="1"/>
          <p:nvPr/>
        </p:nvSpPr>
        <p:spPr>
          <a:xfrm>
            <a:off x="6308851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2: 4000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21878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1975122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3395732" y="627390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FDF0E-8C05-4855-95D4-55DE4988F856}"/>
              </a:ext>
            </a:extLst>
          </p:cNvPr>
          <p:cNvSpPr txBox="1"/>
          <p:nvPr/>
        </p:nvSpPr>
        <p:spPr>
          <a:xfrm>
            <a:off x="7455150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8A4651-9CE3-48E6-A9B3-06AA06563785}"/>
              </a:ext>
            </a:extLst>
          </p:cNvPr>
          <p:cNvSpPr txBox="1"/>
          <p:nvPr/>
        </p:nvSpPr>
        <p:spPr>
          <a:xfrm>
            <a:off x="8875760" y="6279009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1857398" y="2954893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24363 €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3546956" y="3513797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19800 €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3624BD-8ABB-4CFD-BA15-10BCF12C921F}"/>
              </a:ext>
            </a:extLst>
          </p:cNvPr>
          <p:cNvSpPr txBox="1"/>
          <p:nvPr/>
        </p:nvSpPr>
        <p:spPr>
          <a:xfrm>
            <a:off x="7309072" y="4768346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13159 €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EA60B4-010A-42C9-B625-69603A177F18}"/>
              </a:ext>
            </a:extLst>
          </p:cNvPr>
          <p:cNvSpPr txBox="1"/>
          <p:nvPr/>
        </p:nvSpPr>
        <p:spPr>
          <a:xfrm>
            <a:off x="8973495" y="2736105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39600 €</a:t>
            </a:r>
          </a:p>
        </p:txBody>
      </p: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038023"/>
              </p:ext>
            </p:extLst>
          </p:nvPr>
        </p:nvGraphicFramePr>
        <p:xfrm>
          <a:off x="3980797" y="2654531"/>
          <a:ext cx="4222663" cy="3913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56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3770197" y="1616952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3: 8000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87055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5150938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6539037" y="6278326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4979664" y="5198405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14023 €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6539037" y="267222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582085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58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5" y="1541558"/>
            <a:ext cx="3984153" cy="3984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0" y="5525711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45" y="775402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D8AD5-7147-4AA3-BBE8-EF2C5FA063D1}"/>
              </a:ext>
            </a:extLst>
          </p:cNvPr>
          <p:cNvSpPr txBox="1"/>
          <p:nvPr/>
        </p:nvSpPr>
        <p:spPr>
          <a:xfrm>
            <a:off x="2225032" y="5961"/>
            <a:ext cx="7741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https://capsulefy.herokuapp.com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59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60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A56E99-0454-4701-A3D2-24E935F80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61" b="97497" l="16829" r="90960">
                        <a14:foregroundMark x1="38526" y1="81224" x2="51599" y2="94298"/>
                        <a14:foregroundMark x1="51599" y1="94298" x2="69680" y2="95688"/>
                        <a14:foregroundMark x1="69680" y1="95688" x2="74965" y2="79694"/>
                        <a14:foregroundMark x1="74965" y1="79694" x2="72601" y2="78303"/>
                        <a14:foregroundMark x1="78999" y1="79138" x2="84979" y2="93463"/>
                        <a14:foregroundMark x1="84979" y1="93463" x2="85118" y2="94854"/>
                        <a14:foregroundMark x1="85257" y1="89569" x2="87483" y2="97497"/>
                        <a14:foregroundMark x1="19101" y1="89986" x2="16968" y2="96384"/>
                        <a14:foregroundMark x1="20167" y1="86787" x2="19101" y2="89986"/>
                        <a14:foregroundMark x1="90960" y1="97218" x2="90960" y2="97218"/>
                        <a14:foregroundMark x1="43811" y1="66203" x2="43811" y2="66203"/>
                        <a14:foregroundMark x1="43811" y1="64673" x2="43672" y2="67177"/>
                        <a14:foregroundMark x1="51182" y1="24061" x2="51182" y2="24061"/>
                        <a14:backgroundMark x1="31293" y1="57997" x2="31293" y2="57997"/>
                        <a14:backgroundMark x1="25869" y1="51321" x2="33797" y2="61613"/>
                        <a14:backgroundMark x1="42051" y1="67086" x2="42142" y2="67733"/>
                        <a14:backgroundMark x1="40890" y1="58832" x2="41695" y2="64556"/>
                        <a14:backgroundMark x1="39221" y1="58275" x2="41574" y2="64549"/>
                        <a14:backgroundMark x1="41307" y1="59388" x2="41307" y2="59388"/>
                        <a14:backgroundMark x1="41864" y1="68011" x2="41864" y2="68011"/>
                        <a14:backgroundMark x1="41649" y1="64553" x2="41168" y2="60779"/>
                        <a14:backgroundMark x1="42142" y1="68428" x2="41971" y2="67082"/>
                        <a14:backgroundMark x1="42567" y1="67115" x2="42698" y2="68289"/>
                        <a14:backgroundMark x1="41864" y1="60779" x2="42287" y2="64588"/>
                        <a14:backgroundMark x1="14743" y1="89986" x2="14743" y2="89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8697" r="10900" b="8793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769ECE-A482-4259-B5CE-AE72D19B6C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8582" l="10092" r="97415">
                        <a14:foregroundMark x1="50292" y1="10175" x2="50292" y2="10175"/>
                        <a14:foregroundMark x1="53044" y1="6255" x2="53044" y2="6255"/>
                        <a14:foregroundMark x1="51960" y1="3753" x2="51960" y2="3753"/>
                        <a14:foregroundMark x1="74646" y1="68140" x2="38115" y2="71810"/>
                        <a14:foregroundMark x1="38115" y1="71810" x2="43036" y2="90409"/>
                        <a14:foregroundMark x1="43036" y1="90409" x2="62552" y2="91993"/>
                        <a14:foregroundMark x1="62552" y1="91993" x2="67389" y2="91159"/>
                        <a14:foregroundMark x1="80400" y1="64887" x2="80400" y2="64887"/>
                        <a14:foregroundMark x1="67389" y1="59967" x2="85905" y2="68474"/>
                        <a14:foregroundMark x1="85905" y1="68474" x2="86072" y2="86572"/>
                        <a14:foregroundMark x1="86072" y1="86572" x2="49625" y2="93078"/>
                        <a14:foregroundMark x1="49625" y1="93078" x2="30942" y2="89158"/>
                        <a14:foregroundMark x1="30942" y1="89158" x2="29691" y2="70892"/>
                        <a14:foregroundMark x1="29691" y1="70892" x2="34112" y2="68140"/>
                        <a14:foregroundMark x1="66389" y1="51293" x2="96414" y2="72477"/>
                        <a14:foregroundMark x1="96414" y1="72477" x2="97415" y2="87907"/>
                        <a14:foregroundMark x1="17014" y1="70225" x2="15179" y2="93661"/>
                        <a14:foregroundMark x1="14702" y1="86272" x2="25438" y2="97748"/>
                        <a14:foregroundMark x1="25438" y1="97748" x2="43536" y2="98999"/>
                        <a14:foregroundMark x1="43536" y1="98999" x2="83319" y2="97665"/>
                        <a14:foregroundMark x1="83319" y1="97665" x2="89992" y2="87073"/>
                        <a14:foregroundMark x1="82402" y1="88324" x2="63887" y2="86489"/>
                        <a14:foregroundMark x1="63887" y1="86489" x2="56464" y2="88741"/>
                        <a14:foregroundMark x1="10141" y1="98381" x2="10092" y2="98582"/>
                        <a14:foregroundMark x1="16764" y1="71393" x2="15071" y2="78291"/>
                        <a14:backgroundMark x1="11843" y1="79399" x2="9258" y2="94579"/>
                        <a14:backgroundMark x1="12761" y1="78065" x2="12344" y2="82319"/>
                        <a14:backgroundMark x1="12093" y1="80234" x2="12093" y2="80234"/>
                        <a14:backgroundMark x1="12093" y1="87656" x2="9842" y2="97665"/>
                        <a14:backgroundMark x1="13178" y1="78065" x2="9842" y2="98332"/>
                        <a14:backgroundMark x1="12677" y1="79149" x2="10425" y2="9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992" r="2886" b="1449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33D025-83F3-46A8-B1E5-88E94D9A9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9" b="99382" l="9978" r="97395">
                        <a14:foregroundMark x1="32759" y1="11297" x2="52627" y2="8870"/>
                        <a14:foregroundMark x1="44150" y1="4369" x2="44150" y2="4369"/>
                        <a14:foregroundMark x1="38720" y1="67961" x2="20397" y2="79612"/>
                        <a14:foregroundMark x1="20397" y1="79612" x2="16777" y2="99470"/>
                        <a14:foregroundMark x1="22296" y1="93513" x2="53245" y2="89718"/>
                        <a14:foregroundMark x1="53245" y1="89718" x2="32141" y2="79214"/>
                        <a14:foregroundMark x1="32141" y1="79214" x2="70728" y2="97132"/>
                        <a14:foregroundMark x1="70728" y1="97132" x2="53377" y2="83010"/>
                        <a14:foregroundMark x1="53377" y1="83010" x2="71611" y2="97749"/>
                        <a14:foregroundMark x1="71611" y1="97749" x2="61634" y2="79038"/>
                        <a14:foregroundMark x1="61634" y1="79038" x2="70243" y2="74139"/>
                        <a14:foregroundMark x1="79514" y1="84687" x2="67196" y2="69638"/>
                        <a14:foregroundMark x1="48035" y1="74051" x2="70022" y2="71359"/>
                        <a14:foregroundMark x1="70022" y1="71359" x2="88389" y2="85084"/>
                        <a14:foregroundMark x1="88389" y1="85084" x2="89007" y2="88129"/>
                        <a14:foregroundMark x1="84945" y1="74625" x2="92980" y2="93469"/>
                        <a14:foregroundMark x1="97395" y1="85084" x2="97395" y2="85084"/>
                        <a14:backgroundMark x1="66667" y1="44837" x2="66667" y2="44837"/>
                        <a14:backgroundMark x1="67461" y1="51103" x2="67461" y2="51103"/>
                        <a14:backgroundMark x1="61545" y1="10591" x2="61545" y2="10591"/>
                        <a14:backgroundMark x1="65033" y1="13416" x2="65033" y2="13416"/>
                        <a14:backgroundMark x1="69978" y1="51103" x2="69978" y2="5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0" y="1831225"/>
            <a:ext cx="2276001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809</TotalTime>
  <Words>995</Words>
  <Application>Microsoft Office PowerPoint</Application>
  <PresentationFormat>Panorámica</PresentationFormat>
  <Paragraphs>433</Paragraphs>
  <Slides>61</Slides>
  <Notes>5</Notes>
  <HiddenSlides>0</HiddenSlides>
  <MMClips>6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4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IDEA: TIME CAPSULE</vt:lpstr>
      <vt:lpstr>IDEA: DEADMAN SWITCH</vt:lpstr>
      <vt:lpstr>TEAM</vt:lpstr>
      <vt:lpstr>TEAM</vt:lpstr>
      <vt:lpstr>TEAM</vt:lpstr>
      <vt:lpstr>TEAM</vt:lpstr>
      <vt:lpstr>TEAM</vt:lpstr>
      <vt:lpstr>TEAM</vt:lpstr>
      <vt:lpstr>GOALS</vt:lpstr>
      <vt:lpstr>MVP</vt:lpstr>
      <vt:lpstr>CLASSIFICATION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TECHNOLOGIES</vt:lpstr>
      <vt:lpstr>SUPPORTING TOOLS</vt:lpstr>
      <vt:lpstr>ALM</vt:lpstr>
      <vt:lpstr>ALM</vt:lpstr>
      <vt:lpstr>HOSTING</vt:lpstr>
      <vt:lpstr>TESTING</vt:lpstr>
      <vt:lpstr>TESTING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VIDEO CONVERSION RATES</vt:lpstr>
      <vt:lpstr>PLANIFICATION</vt:lpstr>
      <vt:lpstr>PLANIFICATION</vt:lpstr>
      <vt:lpstr>FIRST SPRINT: WEEK 1</vt:lpstr>
      <vt:lpstr>FIRST SPRINT: WEEK 2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FIRST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93</cp:revision>
  <dcterms:created xsi:type="dcterms:W3CDTF">2019-02-28T15:07:00Z</dcterms:created>
  <dcterms:modified xsi:type="dcterms:W3CDTF">2019-03-15T19:22:29Z</dcterms:modified>
</cp:coreProperties>
</file>